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59" r:id="rId5"/>
    <p:sldId id="260" r:id="rId6"/>
    <p:sldId id="261" r:id="rId7"/>
    <p:sldId id="262" r:id="rId8"/>
    <p:sldId id="263" r:id="rId9"/>
    <p:sldId id="28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6" d="100"/>
          <a:sy n="96" d="100"/>
        </p:scale>
        <p:origin x="-149" y="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454E8575-3179-4FCD-8C7E-A5A0D206A192}" type="datetimeFigureOut">
              <a:rPr lang="it-IT" smtClean="0"/>
              <a:pPr/>
              <a:t>24/11/2019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2B6D057-B1B9-4202-A3FB-5C136CFE67A1}" type="slidenum">
              <a:rPr lang="it-IT" smtClean="0"/>
              <a:pPr/>
              <a:t>‹N›</a:t>
            </a:fld>
            <a:endParaRPr lang="it-IT"/>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cstate="print">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39927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4E8575-3179-4FCD-8C7E-A5A0D206A192}" type="datetimeFigureOut">
              <a:rPr lang="it-IT" smtClean="0"/>
              <a:pPr/>
              <a:t>24/11/2019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2B6D057-B1B9-4202-A3FB-5C136CFE67A1}" type="slidenum">
              <a:rPr lang="it-IT" smtClean="0"/>
              <a:pPr/>
              <a:t>‹N›</a:t>
            </a:fld>
            <a:endParaRPr lang="it-IT"/>
          </a:p>
        </p:txBody>
      </p:sp>
    </p:spTree>
    <p:extLst>
      <p:ext uri="{BB962C8B-B14F-4D97-AF65-F5344CB8AC3E}">
        <p14:creationId xmlns:p14="http://schemas.microsoft.com/office/powerpoint/2010/main" val="141193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4E8575-3179-4FCD-8C7E-A5A0D206A192}" type="datetimeFigureOut">
              <a:rPr lang="it-IT" smtClean="0"/>
              <a:pPr/>
              <a:t>24/11/2019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2B6D057-B1B9-4202-A3FB-5C136CFE67A1}" type="slidenum">
              <a:rPr lang="it-IT" smtClean="0"/>
              <a:pPr/>
              <a:t>‹N›</a:t>
            </a:fld>
            <a:endParaRPr lang="it-IT"/>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820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4E8575-3179-4FCD-8C7E-A5A0D206A192}" type="datetimeFigureOut">
              <a:rPr lang="it-IT" smtClean="0"/>
              <a:pPr/>
              <a:t>24/11/2019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2B6D057-B1B9-4202-A3FB-5C136CFE67A1}" type="slidenum">
              <a:rPr lang="it-IT" smtClean="0"/>
              <a:pPr/>
              <a:t>‹N›</a:t>
            </a:fld>
            <a:endParaRPr lang="it-IT"/>
          </a:p>
        </p:txBody>
      </p:sp>
    </p:spTree>
    <p:extLst>
      <p:ext uri="{BB962C8B-B14F-4D97-AF65-F5344CB8AC3E}">
        <p14:creationId xmlns:p14="http://schemas.microsoft.com/office/powerpoint/2010/main" val="247135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454E8575-3179-4FCD-8C7E-A5A0D206A192}" type="datetimeFigureOut">
              <a:rPr lang="it-IT" smtClean="0"/>
              <a:pPr/>
              <a:t>24/11/2019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2B6D057-B1B9-4202-A3FB-5C136CFE67A1}" type="slidenum">
              <a:rPr lang="it-IT" smtClean="0"/>
              <a:pPr/>
              <a:t>‹N›</a:t>
            </a:fld>
            <a:endParaRPr lang="it-IT"/>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cstate="print">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2235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54E8575-3179-4FCD-8C7E-A5A0D206A192}" type="datetimeFigureOut">
              <a:rPr lang="it-IT" smtClean="0"/>
              <a:pPr/>
              <a:t>24/11/2019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2B6D057-B1B9-4202-A3FB-5C136CFE67A1}" type="slidenum">
              <a:rPr lang="it-IT" smtClean="0"/>
              <a:pPr/>
              <a:t>‹N›</a:t>
            </a:fld>
            <a:endParaRPr lang="it-IT"/>
          </a:p>
        </p:txBody>
      </p:sp>
    </p:spTree>
    <p:extLst>
      <p:ext uri="{BB962C8B-B14F-4D97-AF65-F5344CB8AC3E}">
        <p14:creationId xmlns:p14="http://schemas.microsoft.com/office/powerpoint/2010/main" val="171561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Fare clic per modificare stili del testo dello schema</a:t>
            </a:r>
          </a:p>
        </p:txBody>
      </p:sp>
      <p:sp>
        <p:nvSpPr>
          <p:cNvPr id="6" name="Content Placeholder 5"/>
          <p:cNvSpPr>
            <a:spLocks noGrp="1"/>
          </p:cNvSpPr>
          <p:nvPr>
            <p:ph sz="quarter" idx="4"/>
          </p:nvPr>
        </p:nvSpPr>
        <p:spPr>
          <a:xfrm>
            <a:off x="5990888" y="2967788"/>
            <a:ext cx="4754880" cy="334157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54E8575-3179-4FCD-8C7E-A5A0D206A192}" type="datetimeFigureOut">
              <a:rPr lang="it-IT" smtClean="0"/>
              <a:pPr/>
              <a:t>24/11/2019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2B6D057-B1B9-4202-A3FB-5C136CFE67A1}" type="slidenum">
              <a:rPr lang="it-IT" smtClean="0"/>
              <a:pPr/>
              <a:t>‹N›</a:t>
            </a:fld>
            <a:endParaRPr lang="it-IT"/>
          </a:p>
        </p:txBody>
      </p:sp>
    </p:spTree>
    <p:extLst>
      <p:ext uri="{BB962C8B-B14F-4D97-AF65-F5344CB8AC3E}">
        <p14:creationId xmlns:p14="http://schemas.microsoft.com/office/powerpoint/2010/main" val="81287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454E8575-3179-4FCD-8C7E-A5A0D206A192}" type="datetimeFigureOut">
              <a:rPr lang="it-IT" smtClean="0"/>
              <a:pPr/>
              <a:t>24/11/2019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2B6D057-B1B9-4202-A3FB-5C136CFE67A1}" type="slidenum">
              <a:rPr lang="it-IT" smtClean="0"/>
              <a:pPr/>
              <a:t>‹N›</a:t>
            </a:fld>
            <a:endParaRPr lang="it-IT"/>
          </a:p>
        </p:txBody>
      </p:sp>
    </p:spTree>
    <p:extLst>
      <p:ext uri="{BB962C8B-B14F-4D97-AF65-F5344CB8AC3E}">
        <p14:creationId xmlns:p14="http://schemas.microsoft.com/office/powerpoint/2010/main" val="120598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E8575-3179-4FCD-8C7E-A5A0D206A192}" type="datetimeFigureOut">
              <a:rPr lang="it-IT" smtClean="0"/>
              <a:pPr/>
              <a:t>24/11/2019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2B6D057-B1B9-4202-A3FB-5C136CFE67A1}" type="slidenum">
              <a:rPr lang="it-IT" smtClean="0"/>
              <a:pPr/>
              <a:t>‹N›</a:t>
            </a:fld>
            <a:endParaRPr lang="it-IT"/>
          </a:p>
        </p:txBody>
      </p:sp>
    </p:spTree>
    <p:extLst>
      <p:ext uri="{BB962C8B-B14F-4D97-AF65-F5344CB8AC3E}">
        <p14:creationId xmlns:p14="http://schemas.microsoft.com/office/powerpoint/2010/main" val="1215818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54E8575-3179-4FCD-8C7E-A5A0D206A192}" type="datetimeFigureOut">
              <a:rPr lang="it-IT" smtClean="0"/>
              <a:pPr/>
              <a:t>24/11/2019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2B6D057-B1B9-4202-A3FB-5C136CFE67A1}" type="slidenum">
              <a:rPr lang="it-IT" smtClean="0"/>
              <a:pPr/>
              <a:t>‹N›</a:t>
            </a:fld>
            <a:endParaRPr lang="it-IT"/>
          </a:p>
        </p:txBody>
      </p:sp>
    </p:spTree>
    <p:extLst>
      <p:ext uri="{BB962C8B-B14F-4D97-AF65-F5344CB8AC3E}">
        <p14:creationId xmlns:p14="http://schemas.microsoft.com/office/powerpoint/2010/main" val="39026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54E8575-3179-4FCD-8C7E-A5A0D206A192}" type="datetimeFigureOut">
              <a:rPr lang="it-IT" smtClean="0"/>
              <a:pPr/>
              <a:t>24/11/2019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2B6D057-B1B9-4202-A3FB-5C136CFE67A1}" type="slidenum">
              <a:rPr lang="it-IT" smtClean="0"/>
              <a:pPr/>
              <a:t>‹N›</a:t>
            </a:fld>
            <a:endParaRPr lang="it-IT"/>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641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54E8575-3179-4FCD-8C7E-A5A0D206A192}" type="datetimeFigureOut">
              <a:rPr lang="it-IT" smtClean="0"/>
              <a:pPr/>
              <a:t>24/11/2019</a:t>
            </a:fld>
            <a:endParaRPr lang="it-IT"/>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it-IT"/>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2B6D057-B1B9-4202-A3FB-5C136CFE67A1}" type="slidenum">
              <a:rPr lang="it-IT" smtClean="0"/>
              <a:pPr/>
              <a:t>‹N›</a:t>
            </a:fld>
            <a:endParaRPr lang="it-IT"/>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56880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6264" y="4770381"/>
            <a:ext cx="8057072" cy="1842551"/>
          </a:xfrm>
        </p:spPr>
        <p:txBody>
          <a:bodyPr>
            <a:normAutofit/>
          </a:bodyPr>
          <a:lstStyle/>
          <a:p>
            <a:r>
              <a:rPr lang="it-IT" dirty="0"/>
              <a:t>La secolarità consacrata </a:t>
            </a:r>
            <a:br>
              <a:rPr lang="it-IT" dirty="0"/>
            </a:br>
            <a:r>
              <a:rPr lang="it-IT" sz="4000" dirty="0"/>
              <a:t>tra sacralizzazione della politica </a:t>
            </a:r>
            <a:br>
              <a:rPr lang="it-IT" sz="4000" dirty="0"/>
            </a:br>
            <a:r>
              <a:rPr lang="it-IT" sz="4000" dirty="0"/>
              <a:t>e secolarizzazione della religione</a:t>
            </a:r>
            <a:r>
              <a:rPr lang="it-IT" dirty="0"/>
              <a:t> </a:t>
            </a:r>
          </a:p>
        </p:txBody>
      </p:sp>
      <p:sp>
        <p:nvSpPr>
          <p:cNvPr id="3" name="Sottotitolo 2"/>
          <p:cNvSpPr>
            <a:spLocks noGrp="1"/>
          </p:cNvSpPr>
          <p:nvPr>
            <p:ph type="subTitle" idx="1"/>
          </p:nvPr>
        </p:nvSpPr>
        <p:spPr/>
        <p:txBody>
          <a:bodyPr>
            <a:normAutofit lnSpcReduction="10000"/>
          </a:bodyPr>
          <a:lstStyle/>
          <a:p>
            <a:r>
              <a:rPr lang="it-IT" sz="2400" dirty="0"/>
              <a:t>Le origini dell’Istituto Secolare delle Missionarie della Regalità</a:t>
            </a:r>
          </a:p>
          <a:p>
            <a:endParaRPr lang="it-IT" dirty="0"/>
          </a:p>
        </p:txBody>
      </p:sp>
    </p:spTree>
    <p:extLst>
      <p:ext uri="{BB962C8B-B14F-4D97-AF65-F5344CB8AC3E}">
        <p14:creationId xmlns:p14="http://schemas.microsoft.com/office/powerpoint/2010/main" val="1582664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UnA</a:t>
            </a:r>
            <a:r>
              <a:rPr lang="it-IT" dirty="0" smtClean="0"/>
              <a:t> </a:t>
            </a:r>
            <a:r>
              <a:rPr lang="it-IT" dirty="0"/>
              <a:t>penetrazione sociale, culturale e religiosa dal basso!</a:t>
            </a:r>
          </a:p>
        </p:txBody>
      </p:sp>
      <p:sp>
        <p:nvSpPr>
          <p:cNvPr id="3" name="Segnaposto contenuto 2"/>
          <p:cNvSpPr>
            <a:spLocks noGrp="1"/>
          </p:cNvSpPr>
          <p:nvPr>
            <p:ph idx="1"/>
          </p:nvPr>
        </p:nvSpPr>
        <p:spPr>
          <a:xfrm>
            <a:off x="905774" y="2363637"/>
            <a:ext cx="6495690" cy="3839115"/>
          </a:xfrm>
        </p:spPr>
        <p:txBody>
          <a:bodyPr>
            <a:normAutofit/>
          </a:bodyPr>
          <a:lstStyle/>
          <a:p>
            <a:r>
              <a:rPr lang="it-IT" sz="4000" dirty="0"/>
              <a:t>Non interessa un orientamento politico delle masse, ma culturale e religioso! </a:t>
            </a:r>
          </a:p>
          <a:p>
            <a:r>
              <a:rPr lang="it-IT" sz="4000" dirty="0"/>
              <a:t>Da qui la consacrazione </a:t>
            </a:r>
            <a:r>
              <a:rPr lang="it-IT" sz="4000" b="1" i="1" dirty="0"/>
              <a:t>ex </a:t>
            </a:r>
            <a:r>
              <a:rPr lang="it-IT" sz="4000" b="1" i="1" dirty="0" err="1"/>
              <a:t>saeculo</a:t>
            </a:r>
            <a:r>
              <a:rPr lang="it-IT" sz="4000" dirty="0"/>
              <a:t>! </a:t>
            </a:r>
          </a:p>
        </p:txBody>
      </p:sp>
      <p:pic>
        <p:nvPicPr>
          <p:cNvPr id="4" name="Immagine 3"/>
          <p:cNvPicPr>
            <a:picLocks noChangeAspect="1"/>
          </p:cNvPicPr>
          <p:nvPr/>
        </p:nvPicPr>
        <p:blipFill>
          <a:blip r:embed="rId2" cstate="print"/>
          <a:stretch>
            <a:fillRect/>
          </a:stretch>
        </p:blipFill>
        <p:spPr>
          <a:xfrm>
            <a:off x="8012978" y="2363637"/>
            <a:ext cx="3584759" cy="41944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7117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C00000"/>
                </a:solidFill>
              </a:rPr>
              <a:t>Spiritualità secolare </a:t>
            </a:r>
          </a:p>
        </p:txBody>
      </p:sp>
      <p:sp>
        <p:nvSpPr>
          <p:cNvPr id="3" name="Segnaposto contenuto 2"/>
          <p:cNvSpPr>
            <a:spLocks noGrp="1"/>
          </p:cNvSpPr>
          <p:nvPr>
            <p:ph idx="1"/>
          </p:nvPr>
        </p:nvSpPr>
        <p:spPr>
          <a:xfrm>
            <a:off x="1024128" y="1897811"/>
            <a:ext cx="10431751" cy="4489186"/>
          </a:xfrm>
        </p:spPr>
        <p:txBody>
          <a:bodyPr>
            <a:noAutofit/>
          </a:bodyPr>
          <a:lstStyle/>
          <a:p>
            <a:r>
              <a:rPr lang="it-IT" sz="2800" dirty="0"/>
              <a:t>A fondare un’autentica vocazione laicale non poteva bastare l’impegno nella battaglia integrista per la difesa dei diritti dell’istituzione ecclesiastica, né lo sforzo di costituire un partito cattolico, sia pur di orientamento popolare. </a:t>
            </a:r>
            <a:r>
              <a:rPr lang="it-IT" sz="4400" dirty="0"/>
              <a:t>Soltanto l’opzione religiosa poteva assicurare al laicato vera autonomia e identità propria.</a:t>
            </a:r>
            <a:r>
              <a:rPr lang="it-IT" sz="2800" dirty="0"/>
              <a:t> La </a:t>
            </a:r>
            <a:r>
              <a:rPr lang="it-IT" sz="2800" b="1" dirty="0">
                <a:solidFill>
                  <a:srgbClr val="C00000"/>
                </a:solidFill>
              </a:rPr>
              <a:t>consacrazione</a:t>
            </a:r>
            <a:r>
              <a:rPr lang="it-IT" sz="2800" dirty="0"/>
              <a:t> al Sacro Cuore delle masse, protagoniste della società post-liberale, sfocia così nella </a:t>
            </a:r>
            <a:r>
              <a:rPr lang="it-IT" sz="2800" b="1" dirty="0">
                <a:solidFill>
                  <a:srgbClr val="C00000"/>
                </a:solidFill>
              </a:rPr>
              <a:t>consacrazione</a:t>
            </a:r>
            <a:r>
              <a:rPr lang="it-IT" sz="2800" dirty="0"/>
              <a:t> di un laicato consapevole della propria chiamata religiosa ad accompagnare la famiglia umana nella realizzazione del Regno di Dio.</a:t>
            </a:r>
          </a:p>
        </p:txBody>
      </p:sp>
    </p:spTree>
    <p:extLst>
      <p:ext uri="{BB962C8B-B14F-4D97-AF65-F5344CB8AC3E}">
        <p14:creationId xmlns:p14="http://schemas.microsoft.com/office/powerpoint/2010/main" val="1877912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Università Cattolica - AC - Istituto/i della Regalità</a:t>
            </a:r>
          </a:p>
        </p:txBody>
      </p:sp>
      <p:sp>
        <p:nvSpPr>
          <p:cNvPr id="3" name="Segnaposto contenuto 2"/>
          <p:cNvSpPr>
            <a:spLocks noGrp="1"/>
          </p:cNvSpPr>
          <p:nvPr>
            <p:ph idx="1"/>
          </p:nvPr>
        </p:nvSpPr>
        <p:spPr>
          <a:xfrm>
            <a:off x="1024128" y="2173857"/>
            <a:ext cx="10293729" cy="4135503"/>
          </a:xfrm>
        </p:spPr>
        <p:txBody>
          <a:bodyPr>
            <a:noAutofit/>
          </a:bodyPr>
          <a:lstStyle/>
          <a:p>
            <a:r>
              <a:rPr lang="it-IT" sz="3200" b="1" dirty="0"/>
              <a:t>Collusione</a:t>
            </a:r>
            <a:r>
              <a:rPr lang="it-IT" sz="3200" dirty="0"/>
              <a:t>: Le “giovani cattoliche milanesi, cui ben presto seguirono tutte le giovani cattoliche d’Italia, fecero dell’Università uno </a:t>
            </a:r>
            <a:r>
              <a:rPr lang="it-IT" sz="3200" b="1" dirty="0">
                <a:solidFill>
                  <a:srgbClr val="C00000"/>
                </a:solidFill>
              </a:rPr>
              <a:t>scopo della loro resistenza</a:t>
            </a:r>
            <a:r>
              <a:rPr lang="it-IT" sz="3200" dirty="0"/>
              <a:t> e si incaricarono del suo finanziamento attraverso lo stillicidio delle raccolte periodiche”.</a:t>
            </a:r>
          </a:p>
          <a:p>
            <a:r>
              <a:rPr lang="it-IT" sz="3200" dirty="0"/>
              <a:t>“Certo se P. Gemelli non avesse saputo conseguire tale autonomia dai poteri centrali alla Gioventù Cattolica Femminile, il </a:t>
            </a:r>
            <a:r>
              <a:rPr lang="it-IT" sz="3200" b="1" dirty="0">
                <a:solidFill>
                  <a:srgbClr val="C00000"/>
                </a:solidFill>
              </a:rPr>
              <a:t>finanziamento</a:t>
            </a:r>
            <a:r>
              <a:rPr lang="it-IT" sz="3200" dirty="0"/>
              <a:t> della Università cattolica sarebbe stato assai più difficoltoso di quello che non sia attualmente.”</a:t>
            </a:r>
          </a:p>
        </p:txBody>
      </p:sp>
    </p:spTree>
    <p:extLst>
      <p:ext uri="{BB962C8B-B14F-4D97-AF65-F5344CB8AC3E}">
        <p14:creationId xmlns:p14="http://schemas.microsoft.com/office/powerpoint/2010/main" val="383583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Istituto maschile </a:t>
            </a:r>
          </a:p>
        </p:txBody>
      </p:sp>
      <p:sp>
        <p:nvSpPr>
          <p:cNvPr id="3" name="Segnaposto contenuto 2"/>
          <p:cNvSpPr>
            <a:spLocks noGrp="1"/>
          </p:cNvSpPr>
          <p:nvPr>
            <p:ph idx="1"/>
          </p:nvPr>
        </p:nvSpPr>
        <p:spPr>
          <a:xfrm>
            <a:off x="914400" y="2182483"/>
            <a:ext cx="5658928" cy="3994480"/>
          </a:xfrm>
        </p:spPr>
        <p:txBody>
          <a:bodyPr/>
          <a:lstStyle/>
          <a:p>
            <a:r>
              <a:rPr lang="it-IT" sz="3200" dirty="0"/>
              <a:t>“Saldissimo congegno di governo” […], una struttura forte, unitaria, accentrata, espressione di una personalità che aveva il genio e la vocazione del comando.” Pietro Zerbi </a:t>
            </a:r>
          </a:p>
          <a:p>
            <a:pPr marL="0" indent="0">
              <a:buNone/>
            </a:pPr>
            <a:endParaRPr lang="it-IT" dirty="0"/>
          </a:p>
        </p:txBody>
      </p:sp>
      <p:pic>
        <p:nvPicPr>
          <p:cNvPr id="4" name="Immagine 3"/>
          <p:cNvPicPr>
            <a:picLocks noChangeAspect="1"/>
          </p:cNvPicPr>
          <p:nvPr/>
        </p:nvPicPr>
        <p:blipFill>
          <a:blip r:embed="rId2" cstate="print"/>
          <a:stretch>
            <a:fillRect/>
          </a:stretch>
        </p:blipFill>
        <p:spPr>
          <a:xfrm>
            <a:off x="7277626" y="865505"/>
            <a:ext cx="4411663" cy="3889375"/>
          </a:xfrm>
          <a:prstGeom prst="rect">
            <a:avLst/>
          </a:prstGeom>
        </p:spPr>
      </p:pic>
    </p:spTree>
    <p:extLst>
      <p:ext uri="{BB962C8B-B14F-4D97-AF65-F5344CB8AC3E}">
        <p14:creationId xmlns:p14="http://schemas.microsoft.com/office/powerpoint/2010/main" val="3878006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Gemelli - Complesso – il contesto</a:t>
            </a:r>
          </a:p>
        </p:txBody>
      </p:sp>
      <p:sp>
        <p:nvSpPr>
          <p:cNvPr id="3" name="Segnaposto contenuto 2"/>
          <p:cNvSpPr>
            <a:spLocks noGrp="1"/>
          </p:cNvSpPr>
          <p:nvPr>
            <p:ph idx="1"/>
          </p:nvPr>
        </p:nvSpPr>
        <p:spPr>
          <a:xfrm>
            <a:off x="879894" y="2084831"/>
            <a:ext cx="10360325" cy="4384979"/>
          </a:xfrm>
        </p:spPr>
        <p:txBody>
          <a:bodyPr>
            <a:noAutofit/>
          </a:bodyPr>
          <a:lstStyle/>
          <a:p>
            <a:r>
              <a:rPr lang="it-IT" sz="3200" dirty="0"/>
              <a:t>Lo studio del ruolo avuto da Agostino Gemelli nelle origini dell’Istituto secolare delle Missionarie e dei Missionari richiede, perciò, un’ampiezza di prospettiva tale da abbracciare l’intera complessità di temi che non cessano di suscitare nuove importanti questioni: il rapporto tra Chiesa e totalitarismi; l’evoluzione del concetto di politica cattolica, da Leone XIII a Giovanni Paolo II, con particolare attenzione a Giovanni XXIII e alla svolta conciliare; l’idea di laicato e la concezione stessa di Chiesa, di spiritualità, di secolarità e di storia, maturate lungo il medesimo arco temporale.</a:t>
            </a:r>
          </a:p>
        </p:txBody>
      </p:sp>
    </p:spTree>
    <p:extLst>
      <p:ext uri="{BB962C8B-B14F-4D97-AF65-F5344CB8AC3E}">
        <p14:creationId xmlns:p14="http://schemas.microsoft.com/office/powerpoint/2010/main" val="1164489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3816" y="365125"/>
            <a:ext cx="10539984" cy="1325563"/>
          </a:xfrm>
        </p:spPr>
        <p:txBody>
          <a:bodyPr/>
          <a:lstStyle/>
          <a:p>
            <a:r>
              <a:rPr lang="it-IT" dirty="0"/>
              <a:t>Alla ricerca del crinale! </a:t>
            </a:r>
          </a:p>
        </p:txBody>
      </p:sp>
      <p:sp>
        <p:nvSpPr>
          <p:cNvPr id="3" name="Segnaposto contenuto 2"/>
          <p:cNvSpPr>
            <a:spLocks noGrp="1"/>
          </p:cNvSpPr>
          <p:nvPr>
            <p:ph idx="1"/>
          </p:nvPr>
        </p:nvSpPr>
        <p:spPr>
          <a:xfrm>
            <a:off x="3712464" y="1967178"/>
            <a:ext cx="8247888" cy="4329875"/>
          </a:xfrm>
        </p:spPr>
        <p:txBody>
          <a:bodyPr>
            <a:normAutofit/>
          </a:bodyPr>
          <a:lstStyle/>
          <a:p>
            <a:r>
              <a:rPr lang="it-IT" sz="3200" dirty="0"/>
              <a:t>Nella consapevolezza di tale complessità, </a:t>
            </a:r>
            <a:r>
              <a:rPr lang="it-IT" sz="3200" b="1" dirty="0">
                <a:solidFill>
                  <a:srgbClr val="C00000"/>
                </a:solidFill>
              </a:rPr>
              <a:t>contraddittoria</a:t>
            </a:r>
            <a:r>
              <a:rPr lang="it-IT" sz="3200" dirty="0"/>
              <a:t>, e perfino </a:t>
            </a:r>
            <a:r>
              <a:rPr lang="it-IT" sz="3200" b="1" dirty="0">
                <a:solidFill>
                  <a:srgbClr val="C00000"/>
                </a:solidFill>
              </a:rPr>
              <a:t>ambigua</a:t>
            </a:r>
            <a:r>
              <a:rPr lang="it-IT" sz="3200" dirty="0"/>
              <a:t>, occorre continuare a interrogarsi sulle cause dei ritardi di una “</a:t>
            </a:r>
            <a:r>
              <a:rPr lang="it-IT" sz="3600" b="1" dirty="0">
                <a:solidFill>
                  <a:srgbClr val="C00000"/>
                </a:solidFill>
              </a:rPr>
              <a:t>chiesa del vangelo</a:t>
            </a:r>
            <a:r>
              <a:rPr lang="it-IT" sz="3200" dirty="0"/>
              <a:t>”!! </a:t>
            </a:r>
          </a:p>
          <a:p>
            <a:r>
              <a:rPr lang="it-IT" sz="3200" dirty="0"/>
              <a:t>“La notte nera delle vacche nere” G.W.F. </a:t>
            </a:r>
            <a:r>
              <a:rPr lang="it-IT" sz="3200" dirty="0" err="1"/>
              <a:t>Hegel</a:t>
            </a:r>
            <a:r>
              <a:rPr lang="it-IT" sz="3200" dirty="0"/>
              <a:t> </a:t>
            </a:r>
          </a:p>
          <a:p>
            <a:r>
              <a:rPr lang="it-IT" sz="3200" dirty="0"/>
              <a:t>Francesco </a:t>
            </a:r>
            <a:r>
              <a:rPr lang="it-IT" sz="3200" dirty="0" err="1"/>
              <a:t>Olgiati</a:t>
            </a:r>
            <a:r>
              <a:rPr lang="it-IT" sz="3200" dirty="0"/>
              <a:t> – formatore di Lazzati e Dossetti: una linea di spiritualità antipolitica e riformistica! </a:t>
            </a:r>
          </a:p>
          <a:p>
            <a:endParaRPr lang="it-IT" dirty="0"/>
          </a:p>
        </p:txBody>
      </p:sp>
      <p:pic>
        <p:nvPicPr>
          <p:cNvPr id="1026" name="Picture 2"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488" y="1967178"/>
            <a:ext cx="3130804" cy="420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43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Crisi del nesso Consacrazione - Opere</a:t>
            </a:r>
          </a:p>
        </p:txBody>
      </p:sp>
      <p:sp>
        <p:nvSpPr>
          <p:cNvPr id="3" name="Segnaposto contenuto 2"/>
          <p:cNvSpPr>
            <a:spLocks noGrp="1"/>
          </p:cNvSpPr>
          <p:nvPr>
            <p:ph idx="1"/>
          </p:nvPr>
        </p:nvSpPr>
        <p:spPr>
          <a:xfrm>
            <a:off x="838200" y="1825624"/>
            <a:ext cx="8055634" cy="4540669"/>
          </a:xfrm>
        </p:spPr>
        <p:txBody>
          <a:bodyPr>
            <a:normAutofit lnSpcReduction="10000"/>
          </a:bodyPr>
          <a:lstStyle/>
          <a:p>
            <a:r>
              <a:rPr lang="it-IT" sz="3200" dirty="0"/>
              <a:t>Il tramonto del pontificato di Pio XI (1939), grande </a:t>
            </a:r>
            <a:r>
              <a:rPr lang="it-IT" sz="3200" b="1" dirty="0">
                <a:solidFill>
                  <a:srgbClr val="C00000"/>
                </a:solidFill>
              </a:rPr>
              <a:t>patrocinatore del progetto intransigente </a:t>
            </a:r>
            <a:r>
              <a:rPr lang="it-IT" sz="3200" dirty="0"/>
              <a:t>della Cattolica, affidato alle cure dell’ex socialista Gemelli, segna una crisi dell’istituzione accademica, simbolo della correlazione tra scienza, sapienza e azione.</a:t>
            </a:r>
          </a:p>
          <a:p>
            <a:r>
              <a:rPr lang="it-IT" sz="3200" dirty="0"/>
              <a:t>In crisi è soprattutto la figura di Gemelli: “Anch’io mi sono chiesto se non abbiamo sbagliato strada o se non era il caso di tornare indietro”.</a:t>
            </a:r>
          </a:p>
          <a:p>
            <a:endParaRPr lang="it-IT"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8553" y="1825625"/>
            <a:ext cx="2853308" cy="4022036"/>
          </a:xfrm>
          <a:prstGeom prst="rect">
            <a:avLst/>
          </a:prstGeom>
        </p:spPr>
      </p:pic>
    </p:spTree>
    <p:extLst>
      <p:ext uri="{BB962C8B-B14F-4D97-AF65-F5344CB8AC3E}">
        <p14:creationId xmlns:p14="http://schemas.microsoft.com/office/powerpoint/2010/main" val="32126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4484" y="630936"/>
            <a:ext cx="10515600" cy="1325563"/>
          </a:xfrm>
        </p:spPr>
        <p:txBody>
          <a:bodyPr>
            <a:normAutofit/>
          </a:bodyPr>
          <a:lstStyle/>
          <a:p>
            <a:r>
              <a:rPr lang="it-IT" sz="4800" dirty="0"/>
              <a:t>Esito liberante </a:t>
            </a:r>
          </a:p>
        </p:txBody>
      </p:sp>
      <p:sp>
        <p:nvSpPr>
          <p:cNvPr id="3" name="Segnaposto contenuto 2"/>
          <p:cNvSpPr>
            <a:spLocks noGrp="1"/>
          </p:cNvSpPr>
          <p:nvPr>
            <p:ph idx="1"/>
          </p:nvPr>
        </p:nvSpPr>
        <p:spPr>
          <a:xfrm>
            <a:off x="4451230" y="1827103"/>
            <a:ext cx="7211683" cy="3715568"/>
          </a:xfrm>
        </p:spPr>
        <p:txBody>
          <a:bodyPr>
            <a:noAutofit/>
          </a:bodyPr>
          <a:lstStyle/>
          <a:p>
            <a:r>
              <a:rPr lang="it-IT" sz="2800" dirty="0"/>
              <a:t>Franceschini: “Credo che questo sia stato il frutto più prezioso delle crisi 1938-42, insieme con l’abbandono di opere particolari da servire, soprattutto l’Università: anche se non </a:t>
            </a:r>
            <a:r>
              <a:rPr lang="it-IT" sz="4000" dirty="0"/>
              <a:t>ce ne rendemmo conto subito</a:t>
            </a:r>
            <a:r>
              <a:rPr lang="it-IT" sz="2000" dirty="0"/>
              <a:t>”.</a:t>
            </a:r>
            <a:endParaRPr lang="it-IT" sz="2800" dirty="0"/>
          </a:p>
          <a:p>
            <a:r>
              <a:rPr lang="it-IT" sz="2800" dirty="0"/>
              <a:t>Il riconoscimento con il volume del 1979, esito del rinnovamento conciliare  - verifica delle origini carismatiche!  </a:t>
            </a:r>
          </a:p>
        </p:txBody>
      </p:sp>
      <p:pic>
        <p:nvPicPr>
          <p:cNvPr id="4" name="Immagine 3"/>
          <p:cNvPicPr>
            <a:picLocks noChangeAspect="1"/>
          </p:cNvPicPr>
          <p:nvPr/>
        </p:nvPicPr>
        <p:blipFill>
          <a:blip r:embed="rId2" cstate="print"/>
          <a:stretch>
            <a:fillRect/>
          </a:stretch>
        </p:blipFill>
        <p:spPr>
          <a:xfrm>
            <a:off x="954484" y="1827103"/>
            <a:ext cx="2770632" cy="3376708"/>
          </a:xfrm>
          <a:prstGeom prst="rect">
            <a:avLst/>
          </a:prstGeom>
        </p:spPr>
      </p:pic>
      <p:sp>
        <p:nvSpPr>
          <p:cNvPr id="5" name="Rettangolo 4"/>
          <p:cNvSpPr/>
          <p:nvPr/>
        </p:nvSpPr>
        <p:spPr>
          <a:xfrm>
            <a:off x="879653" y="5667555"/>
            <a:ext cx="7963719" cy="523220"/>
          </a:xfrm>
          <a:prstGeom prst="rect">
            <a:avLst/>
          </a:prstGeom>
        </p:spPr>
        <p:txBody>
          <a:bodyPr wrap="none">
            <a:spAutoFit/>
          </a:bodyPr>
          <a:lstStyle/>
          <a:p>
            <a:r>
              <a:rPr lang="it-IT" sz="2800" dirty="0"/>
              <a:t>Inviato a Lazzati con una lettera di accompagnamento</a:t>
            </a:r>
          </a:p>
        </p:txBody>
      </p:sp>
    </p:spTree>
    <p:extLst>
      <p:ext uri="{BB962C8B-B14F-4D97-AF65-F5344CB8AC3E}">
        <p14:creationId xmlns:p14="http://schemas.microsoft.com/office/powerpoint/2010/main" val="411421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Franceschini – Lazzati – Dossetti vs …</a:t>
            </a:r>
          </a:p>
        </p:txBody>
      </p:sp>
      <p:sp>
        <p:nvSpPr>
          <p:cNvPr id="3" name="Segnaposto contenuto 2"/>
          <p:cNvSpPr>
            <a:spLocks noGrp="1"/>
          </p:cNvSpPr>
          <p:nvPr>
            <p:ph idx="1"/>
          </p:nvPr>
        </p:nvSpPr>
        <p:spPr>
          <a:xfrm>
            <a:off x="941831" y="2084832"/>
            <a:ext cx="11048885" cy="2462789"/>
          </a:xfrm>
        </p:spPr>
        <p:txBody>
          <a:bodyPr>
            <a:noAutofit/>
          </a:bodyPr>
          <a:lstStyle/>
          <a:p>
            <a:r>
              <a:rPr lang="it-IT" sz="2800" dirty="0"/>
              <a:t>“Soltanto un’impostura”, dichiara la Barelli, stigmatizzando il suo comportamento!</a:t>
            </a:r>
          </a:p>
          <a:p>
            <a:r>
              <a:rPr lang="it-IT" sz="2800" dirty="0"/>
              <a:t>Individuando la causa del distacco di Lazzati nel dissidio con Gedda, Franceschini dischiara chiaramente la linea lungo la quale corre la vicenda dell’Istituto della Regalità: quella di Lazzati e Dossetti vs Gedda.</a:t>
            </a:r>
          </a:p>
        </p:txBody>
      </p:sp>
      <p:pic>
        <p:nvPicPr>
          <p:cNvPr id="4" name="Immagine 3"/>
          <p:cNvPicPr>
            <a:picLocks noChangeAspect="1"/>
          </p:cNvPicPr>
          <p:nvPr/>
        </p:nvPicPr>
        <p:blipFill>
          <a:blip r:embed="rId2" cstate="print"/>
          <a:stretch>
            <a:fillRect/>
          </a:stretch>
        </p:blipFill>
        <p:spPr>
          <a:xfrm>
            <a:off x="8057072" y="4547621"/>
            <a:ext cx="4134928" cy="2164074"/>
          </a:xfrm>
          <a:prstGeom prst="rect">
            <a:avLst/>
          </a:prstGeom>
        </p:spPr>
      </p:pic>
      <p:sp>
        <p:nvSpPr>
          <p:cNvPr id="5" name="Rettangolo 4"/>
          <p:cNvSpPr/>
          <p:nvPr/>
        </p:nvSpPr>
        <p:spPr>
          <a:xfrm>
            <a:off x="941832" y="4842536"/>
            <a:ext cx="5562600" cy="1200329"/>
          </a:xfrm>
          <a:prstGeom prst="rect">
            <a:avLst/>
          </a:prstGeom>
        </p:spPr>
        <p:txBody>
          <a:bodyPr wrap="square">
            <a:spAutoFit/>
          </a:bodyPr>
          <a:lstStyle/>
          <a:p>
            <a:r>
              <a:rPr lang="it-IT" sz="3600" dirty="0"/>
              <a:t>Non si dimentichi l’orizzonte conciliare! </a:t>
            </a:r>
          </a:p>
        </p:txBody>
      </p:sp>
    </p:spTree>
    <p:extLst>
      <p:ext uri="{BB962C8B-B14F-4D97-AF65-F5344CB8AC3E}">
        <p14:creationId xmlns:p14="http://schemas.microsoft.com/office/powerpoint/2010/main" val="19374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800" dirty="0"/>
              <a:t>Laicità della politica apoliticità della religione </a:t>
            </a:r>
          </a:p>
        </p:txBody>
      </p:sp>
      <p:sp>
        <p:nvSpPr>
          <p:cNvPr id="3" name="Segnaposto contenuto 2"/>
          <p:cNvSpPr>
            <a:spLocks noGrp="1"/>
          </p:cNvSpPr>
          <p:nvPr>
            <p:ph idx="1"/>
          </p:nvPr>
        </p:nvSpPr>
        <p:spPr>
          <a:xfrm>
            <a:off x="838200" y="2300096"/>
            <a:ext cx="8599098" cy="3370136"/>
          </a:xfrm>
        </p:spPr>
        <p:txBody>
          <a:bodyPr>
            <a:normAutofit/>
          </a:bodyPr>
          <a:lstStyle/>
          <a:p>
            <a:r>
              <a:rPr lang="it-IT" sz="3200" dirty="0"/>
              <a:t>Già nel 1948, infatti, intervenendo sulla rivista “Cronache sociali” (1-15 novembre 1948), i gemelliani La Pira e Fanfani si associano con Lazzati e Dossetti in difesa della distinzione tra </a:t>
            </a:r>
            <a:r>
              <a:rPr lang="it-IT" sz="3600" b="1" dirty="0">
                <a:solidFill>
                  <a:srgbClr val="C00000"/>
                </a:solidFill>
              </a:rPr>
              <a:t>impegno religioso</a:t>
            </a:r>
            <a:r>
              <a:rPr lang="it-IT" sz="3200" dirty="0"/>
              <a:t>, proprio dell’Azione cattolica e </a:t>
            </a:r>
            <a:r>
              <a:rPr lang="it-IT" sz="3600" b="1" dirty="0">
                <a:solidFill>
                  <a:srgbClr val="C00000"/>
                </a:solidFill>
              </a:rPr>
              <a:t>impegno politico</a:t>
            </a:r>
            <a:r>
              <a:rPr lang="it-IT" sz="3200" dirty="0"/>
              <a:t>, tipico del partito dei cattolici. </a:t>
            </a:r>
          </a:p>
        </p:txBody>
      </p:sp>
      <p:pic>
        <p:nvPicPr>
          <p:cNvPr id="4" name="Immagine 3"/>
          <p:cNvPicPr>
            <a:picLocks noChangeAspect="1"/>
          </p:cNvPicPr>
          <p:nvPr/>
        </p:nvPicPr>
        <p:blipFill>
          <a:blip r:embed="rId2" cstate="print"/>
          <a:stretch>
            <a:fillRect/>
          </a:stretch>
        </p:blipFill>
        <p:spPr>
          <a:xfrm>
            <a:off x="9512104" y="2084832"/>
            <a:ext cx="2464192" cy="3585400"/>
          </a:xfrm>
          <a:prstGeom prst="rect">
            <a:avLst/>
          </a:prstGeom>
        </p:spPr>
      </p:pic>
    </p:spTree>
    <p:extLst>
      <p:ext uri="{BB962C8B-B14F-4D97-AF65-F5344CB8AC3E}">
        <p14:creationId xmlns:p14="http://schemas.microsoft.com/office/powerpoint/2010/main" val="1162718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Sommario</a:t>
            </a:r>
          </a:p>
        </p:txBody>
      </p:sp>
      <p:sp>
        <p:nvSpPr>
          <p:cNvPr id="3" name="Segnaposto contenuto 2"/>
          <p:cNvSpPr>
            <a:spLocks noGrp="1"/>
          </p:cNvSpPr>
          <p:nvPr>
            <p:ph idx="1"/>
          </p:nvPr>
        </p:nvSpPr>
        <p:spPr>
          <a:xfrm>
            <a:off x="707366" y="1785668"/>
            <a:ext cx="11222966" cy="4813540"/>
          </a:xfrm>
        </p:spPr>
        <p:txBody>
          <a:bodyPr>
            <a:noAutofit/>
          </a:bodyPr>
          <a:lstStyle/>
          <a:p>
            <a:r>
              <a:rPr lang="it-IT" sz="2800" dirty="0"/>
              <a:t>Un crinale tra due versanti/piani inclinati – ex </a:t>
            </a:r>
            <a:r>
              <a:rPr lang="it-IT" sz="2800" dirty="0" err="1"/>
              <a:t>saeculo</a:t>
            </a:r>
            <a:r>
              <a:rPr lang="it-IT" sz="2800" dirty="0"/>
              <a:t> «dentro» la storia</a:t>
            </a:r>
          </a:p>
          <a:p>
            <a:r>
              <a:rPr lang="it-IT" sz="2800" dirty="0"/>
              <a:t>1- S. Cuore a rischio temporalismo: </a:t>
            </a:r>
            <a:r>
              <a:rPr lang="it-IT" sz="2800" b="1" dirty="0">
                <a:solidFill>
                  <a:srgbClr val="C00000"/>
                </a:solidFill>
              </a:rPr>
              <a:t>sacralizzazione della politica</a:t>
            </a:r>
            <a:r>
              <a:rPr lang="it-IT" sz="2800" dirty="0"/>
              <a:t>?</a:t>
            </a:r>
          </a:p>
          <a:p>
            <a:r>
              <a:rPr lang="it-IT" sz="2800" dirty="0"/>
              <a:t>2 - Correlazione Università Cattolica – Azione Cattolica  e Istituto/i della Regalità: </a:t>
            </a:r>
            <a:r>
              <a:rPr lang="it-IT" sz="2800" b="1" dirty="0">
                <a:solidFill>
                  <a:srgbClr val="C00000"/>
                </a:solidFill>
              </a:rPr>
              <a:t>secolarizzazione della </a:t>
            </a:r>
            <a:r>
              <a:rPr lang="it-IT" sz="2800" b="1" dirty="0" smtClean="0">
                <a:solidFill>
                  <a:srgbClr val="C00000"/>
                </a:solidFill>
              </a:rPr>
              <a:t>religione</a:t>
            </a:r>
            <a:r>
              <a:rPr lang="it-IT" sz="2800" dirty="0"/>
              <a:t> </a:t>
            </a:r>
            <a:r>
              <a:rPr lang="it-IT" sz="2800" dirty="0" smtClean="0"/>
              <a:t>?</a:t>
            </a:r>
            <a:r>
              <a:rPr lang="it-IT" sz="2800" dirty="0" smtClean="0"/>
              <a:t> </a:t>
            </a:r>
            <a:endParaRPr lang="it-IT" sz="2800" dirty="0"/>
          </a:p>
          <a:p>
            <a:r>
              <a:rPr lang="it-IT" sz="2800" dirty="0"/>
              <a:t>2 - Crisi e scioglimento del vincolo Consacrazione – Opere (1938): scoperta conciliare!</a:t>
            </a:r>
          </a:p>
          <a:p>
            <a:r>
              <a:rPr lang="it-IT" sz="2800" dirty="0"/>
              <a:t>1- </a:t>
            </a:r>
            <a:r>
              <a:rPr lang="it-IT" sz="2800" dirty="0" err="1"/>
              <a:t>Franceschini</a:t>
            </a:r>
            <a:r>
              <a:rPr lang="it-IT" sz="2800" dirty="0"/>
              <a:t>, Lazzati e Dossetti  vs Gedda: laicità della politica e apoliticità della religione</a:t>
            </a:r>
          </a:p>
          <a:p>
            <a:r>
              <a:rPr lang="it-IT" sz="2800" dirty="0"/>
              <a:t>Il Gemelli di Brasca e l’ISM di Raponi: anima spirituale di una UC plurale e riformista «dentro» la storia! </a:t>
            </a:r>
          </a:p>
        </p:txBody>
      </p:sp>
    </p:spTree>
    <p:extLst>
      <p:ext uri="{BB962C8B-B14F-4D97-AF65-F5344CB8AC3E}">
        <p14:creationId xmlns:p14="http://schemas.microsoft.com/office/powerpoint/2010/main" val="382832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Da Franceschini a Lazzati - UC</a:t>
            </a:r>
          </a:p>
        </p:txBody>
      </p:sp>
      <p:sp>
        <p:nvSpPr>
          <p:cNvPr id="3" name="Segnaposto contenuto 2"/>
          <p:cNvSpPr>
            <a:spLocks noGrp="1"/>
          </p:cNvSpPr>
          <p:nvPr>
            <p:ph idx="1"/>
          </p:nvPr>
        </p:nvSpPr>
        <p:spPr/>
        <p:txBody>
          <a:bodyPr>
            <a:normAutofit/>
          </a:bodyPr>
          <a:lstStyle/>
          <a:p>
            <a:r>
              <a:rPr lang="it-IT" sz="3200" dirty="0"/>
              <a:t>Il 30 luglio 1969, Franceschini propone la nomina, per acclamazione, di Lazzati a rettore della Cattolica. </a:t>
            </a:r>
          </a:p>
          <a:p>
            <a:r>
              <a:rPr lang="it-IT" sz="3200" dirty="0"/>
              <a:t>Una riforma che eviti tanto la “politicizzazione dell’Università” quanto la  “strumentalizzazione della cultura”.</a:t>
            </a:r>
          </a:p>
        </p:txBody>
      </p:sp>
    </p:spTree>
    <p:extLst>
      <p:ext uri="{BB962C8B-B14F-4D97-AF65-F5344CB8AC3E}">
        <p14:creationId xmlns:p14="http://schemas.microsoft.com/office/powerpoint/2010/main" val="366301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Giancarlo Brasca (1970) </a:t>
            </a:r>
          </a:p>
        </p:txBody>
      </p:sp>
      <p:sp>
        <p:nvSpPr>
          <p:cNvPr id="3" name="Segnaposto contenuto 2"/>
          <p:cNvSpPr>
            <a:spLocks noGrp="1"/>
          </p:cNvSpPr>
          <p:nvPr>
            <p:ph idx="1"/>
          </p:nvPr>
        </p:nvSpPr>
        <p:spPr>
          <a:xfrm>
            <a:off x="879894" y="2084831"/>
            <a:ext cx="6709626" cy="4092131"/>
          </a:xfrm>
        </p:spPr>
        <p:txBody>
          <a:bodyPr/>
          <a:lstStyle/>
          <a:p>
            <a:r>
              <a:rPr lang="it-IT" sz="3200" dirty="0"/>
              <a:t>Mario Agnes: “Brasca è l’espressione di quel </a:t>
            </a:r>
            <a:r>
              <a:rPr lang="it-IT" sz="3200" b="1" dirty="0">
                <a:solidFill>
                  <a:srgbClr val="C00000"/>
                </a:solidFill>
              </a:rPr>
              <a:t>laicato nascosto</a:t>
            </a:r>
            <a:r>
              <a:rPr lang="it-IT" sz="3200" dirty="0"/>
              <a:t>, quasi ignorato, che costituisce il </a:t>
            </a:r>
            <a:r>
              <a:rPr lang="it-IT" sz="3200" b="1" dirty="0">
                <a:solidFill>
                  <a:srgbClr val="C00000"/>
                </a:solidFill>
              </a:rPr>
              <a:t>nerbo della comunità ecclesiale</a:t>
            </a:r>
            <a:r>
              <a:rPr lang="it-IT" sz="3200" dirty="0"/>
              <a:t>, che ha donato la propria vita alla Chiesa, oltre che all’Università Cattolica, con straordinario </a:t>
            </a:r>
            <a:r>
              <a:rPr lang="it-IT" sz="3200" b="1" dirty="0">
                <a:solidFill>
                  <a:srgbClr val="C00000"/>
                </a:solidFill>
              </a:rPr>
              <a:t>spirito di servizio</a:t>
            </a:r>
            <a:r>
              <a:rPr lang="it-IT" sz="3200" dirty="0"/>
              <a:t>.” </a:t>
            </a:r>
          </a:p>
          <a:p>
            <a:endParaRPr lang="it-IT" dirty="0"/>
          </a:p>
        </p:txBody>
      </p:sp>
      <p:pic>
        <p:nvPicPr>
          <p:cNvPr id="4" name="Immagine 3"/>
          <p:cNvPicPr>
            <a:picLocks noChangeAspect="1"/>
          </p:cNvPicPr>
          <p:nvPr/>
        </p:nvPicPr>
        <p:blipFill>
          <a:blip r:embed="rId2" cstate="print"/>
          <a:stretch>
            <a:fillRect/>
          </a:stretch>
        </p:blipFill>
        <p:spPr>
          <a:xfrm>
            <a:off x="8781691" y="2226416"/>
            <a:ext cx="2678598" cy="4026767"/>
          </a:xfrm>
          <a:prstGeom prst="rect">
            <a:avLst/>
          </a:prstGeom>
        </p:spPr>
      </p:pic>
    </p:spTree>
    <p:extLst>
      <p:ext uri="{BB962C8B-B14F-4D97-AF65-F5344CB8AC3E}">
        <p14:creationId xmlns:p14="http://schemas.microsoft.com/office/powerpoint/2010/main" val="439172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Comune origine spirituale</a:t>
            </a:r>
          </a:p>
        </p:txBody>
      </p:sp>
      <p:sp>
        <p:nvSpPr>
          <p:cNvPr id="3" name="Segnaposto contenuto 2"/>
          <p:cNvSpPr>
            <a:spLocks noGrp="1"/>
          </p:cNvSpPr>
          <p:nvPr>
            <p:ph idx="1"/>
          </p:nvPr>
        </p:nvSpPr>
        <p:spPr>
          <a:xfrm>
            <a:off x="1024128" y="2199736"/>
            <a:ext cx="10630159" cy="4109624"/>
          </a:xfrm>
        </p:spPr>
        <p:txBody>
          <a:bodyPr>
            <a:noAutofit/>
          </a:bodyPr>
          <a:lstStyle/>
          <a:p>
            <a:r>
              <a:rPr lang="it-IT" sz="4400" dirty="0"/>
              <a:t>Lazzati</a:t>
            </a:r>
            <a:r>
              <a:rPr lang="it-IT" sz="2800" dirty="0"/>
              <a:t> si forma prima, sul testo di Olgiati, </a:t>
            </a:r>
            <a:r>
              <a:rPr lang="it-IT" sz="2800" i="1" dirty="0"/>
              <a:t>Per una nuova fioritura di Gigli</a:t>
            </a:r>
            <a:r>
              <a:rPr lang="it-IT" sz="2800" dirty="0"/>
              <a:t>, fondamentale per la vocazione dello stesso Brasca; poi, su quello di Gemelli, </a:t>
            </a:r>
            <a:r>
              <a:rPr lang="it-IT" sz="2800" i="1" dirty="0"/>
              <a:t>Una parola amica alle anime che si vogliono consacrare al servizio di Dio nel mondo</a:t>
            </a:r>
            <a:r>
              <a:rPr lang="it-IT" sz="2800" dirty="0"/>
              <a:t>; quindi, sulla vasta </a:t>
            </a:r>
            <a:r>
              <a:rPr lang="it-IT" sz="4000" dirty="0"/>
              <a:t>Bibliografia che Gemelli ha selezionato per la formazione spirituale dei Missionari della Regalità di Cristo</a:t>
            </a:r>
            <a:r>
              <a:rPr lang="it-IT" sz="2800" dirty="0"/>
              <a:t>: Lazzati, anzi, </a:t>
            </a:r>
            <a:r>
              <a:rPr lang="it-IT" sz="2800" b="1" dirty="0">
                <a:solidFill>
                  <a:srgbClr val="C00000"/>
                </a:solidFill>
              </a:rPr>
              <a:t>la assume a modello per i suoi sodali</a:t>
            </a:r>
            <a:r>
              <a:rPr lang="it-IT" sz="2800" dirty="0"/>
              <a:t>, affidandone la cura allo stesso </a:t>
            </a:r>
            <a:r>
              <a:rPr lang="it-IT" sz="4400" dirty="0"/>
              <a:t>Dossetti</a:t>
            </a:r>
            <a:r>
              <a:rPr lang="it-IT" sz="2800" dirty="0"/>
              <a:t>.</a:t>
            </a:r>
          </a:p>
        </p:txBody>
      </p:sp>
    </p:spTree>
    <p:extLst>
      <p:ext uri="{BB962C8B-B14F-4D97-AF65-F5344CB8AC3E}">
        <p14:creationId xmlns:p14="http://schemas.microsoft.com/office/powerpoint/2010/main" val="1585461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spiritualità di Gemelli </a:t>
            </a:r>
          </a:p>
        </p:txBody>
      </p:sp>
      <p:sp>
        <p:nvSpPr>
          <p:cNvPr id="3" name="Segnaposto contenuto 2"/>
          <p:cNvSpPr>
            <a:spLocks noGrp="1"/>
          </p:cNvSpPr>
          <p:nvPr>
            <p:ph idx="1"/>
          </p:nvPr>
        </p:nvSpPr>
        <p:spPr>
          <a:xfrm>
            <a:off x="845388" y="2084831"/>
            <a:ext cx="6515531" cy="4092131"/>
          </a:xfrm>
        </p:spPr>
        <p:txBody>
          <a:bodyPr>
            <a:normAutofit/>
          </a:bodyPr>
          <a:lstStyle/>
          <a:p>
            <a:r>
              <a:rPr lang="it-IT" sz="3200" dirty="0"/>
              <a:t>Brasca invece si concentra proprio sul Gemelli delle confidenze personali, quello che si lascia consigliare, quello della preghiera e della spiritualità, dell’intimità. </a:t>
            </a:r>
          </a:p>
        </p:txBody>
      </p:sp>
      <p:pic>
        <p:nvPicPr>
          <p:cNvPr id="4" name="Immagine 3"/>
          <p:cNvPicPr>
            <a:picLocks noChangeAspect="1"/>
          </p:cNvPicPr>
          <p:nvPr/>
        </p:nvPicPr>
        <p:blipFill>
          <a:blip r:embed="rId2" cstate="print"/>
          <a:stretch>
            <a:fillRect/>
          </a:stretch>
        </p:blipFill>
        <p:spPr>
          <a:xfrm>
            <a:off x="8563788" y="2084831"/>
            <a:ext cx="3090313" cy="3891506"/>
          </a:xfrm>
          <a:prstGeom prst="rect">
            <a:avLst/>
          </a:prstGeom>
        </p:spPr>
      </p:pic>
    </p:spTree>
    <p:extLst>
      <p:ext uri="{BB962C8B-B14F-4D97-AF65-F5344CB8AC3E}">
        <p14:creationId xmlns:p14="http://schemas.microsoft.com/office/powerpoint/2010/main" val="3099330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Cattolica al Concilio </a:t>
            </a:r>
          </a:p>
        </p:txBody>
      </p:sp>
      <p:sp>
        <p:nvSpPr>
          <p:cNvPr id="3" name="Segnaposto contenuto 2"/>
          <p:cNvSpPr>
            <a:spLocks noGrp="1"/>
          </p:cNvSpPr>
          <p:nvPr>
            <p:ph idx="1"/>
          </p:nvPr>
        </p:nvSpPr>
        <p:spPr>
          <a:xfrm>
            <a:off x="824248" y="2285999"/>
            <a:ext cx="8242479" cy="4153437"/>
          </a:xfrm>
        </p:spPr>
        <p:txBody>
          <a:bodyPr/>
          <a:lstStyle/>
          <a:p>
            <a:r>
              <a:rPr lang="it-IT" sz="3200" dirty="0"/>
              <a:t>Nicola Raponi, l’allievo di Ettore </a:t>
            </a:r>
            <a:r>
              <a:rPr lang="it-IT" sz="3200" dirty="0" err="1"/>
              <a:t>Passerin</a:t>
            </a:r>
            <a:r>
              <a:rPr lang="it-IT" sz="3200" dirty="0"/>
              <a:t> d’</a:t>
            </a:r>
            <a:r>
              <a:rPr lang="it-IT" sz="3200" dirty="0" err="1"/>
              <a:t>Entrèves</a:t>
            </a:r>
            <a:r>
              <a:rPr lang="it-IT" sz="3200" dirty="0"/>
              <a:t>, grande antesignano delle ricerche sul cattolicesimo liberale</a:t>
            </a:r>
          </a:p>
          <a:p>
            <a:r>
              <a:rPr lang="it-IT" sz="3200" dirty="0"/>
              <a:t>Per sconfessare l’idea di una Cattolica intransigente, cioè antimoderna e anti-liberale, Raponi può usufruire proprio di una </a:t>
            </a:r>
            <a:r>
              <a:rPr lang="it-IT" sz="3200" b="1" dirty="0"/>
              <a:t>lettera di Maria </a:t>
            </a:r>
            <a:r>
              <a:rPr lang="it-IT" sz="3200" b="1" dirty="0" err="1"/>
              <a:t>Sticco</a:t>
            </a:r>
            <a:r>
              <a:rPr lang="it-IT" sz="3200" b="1" dirty="0"/>
              <a:t> </a:t>
            </a:r>
            <a:r>
              <a:rPr lang="it-IT" sz="3200" dirty="0"/>
              <a:t>– responsabile della “</a:t>
            </a:r>
            <a:r>
              <a:rPr lang="it-IT" sz="3200" b="1" dirty="0">
                <a:solidFill>
                  <a:srgbClr val="C00000"/>
                </a:solidFill>
              </a:rPr>
              <a:t>delibera memorabile</a:t>
            </a:r>
            <a:r>
              <a:rPr lang="it-IT" sz="3200" dirty="0"/>
              <a:t>”, del 1954</a:t>
            </a:r>
          </a:p>
          <a:p>
            <a:pPr marL="0" indent="0">
              <a:buNone/>
            </a:pPr>
            <a:endParaRPr lang="it-IT" dirty="0"/>
          </a:p>
        </p:txBody>
      </p:sp>
      <p:pic>
        <p:nvPicPr>
          <p:cNvPr id="4" name="Immagine 3"/>
          <p:cNvPicPr>
            <a:picLocks noChangeAspect="1"/>
          </p:cNvPicPr>
          <p:nvPr/>
        </p:nvPicPr>
        <p:blipFill>
          <a:blip r:embed="rId2" cstate="print"/>
          <a:stretch>
            <a:fillRect/>
          </a:stretch>
        </p:blipFill>
        <p:spPr>
          <a:xfrm>
            <a:off x="9556124" y="217395"/>
            <a:ext cx="2410156" cy="3036797"/>
          </a:xfrm>
          <a:prstGeom prst="rect">
            <a:avLst/>
          </a:prstGeom>
        </p:spPr>
      </p:pic>
    </p:spTree>
    <p:extLst>
      <p:ext uri="{BB962C8B-B14F-4D97-AF65-F5344CB8AC3E}">
        <p14:creationId xmlns:p14="http://schemas.microsoft.com/office/powerpoint/2010/main" val="15733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Senza antagonismi senza competizioni! </a:t>
            </a:r>
          </a:p>
        </p:txBody>
      </p:sp>
      <p:sp>
        <p:nvSpPr>
          <p:cNvPr id="3" name="Segnaposto contenuto 2"/>
          <p:cNvSpPr>
            <a:spLocks noGrp="1"/>
          </p:cNvSpPr>
          <p:nvPr>
            <p:ph idx="1"/>
          </p:nvPr>
        </p:nvSpPr>
        <p:spPr>
          <a:xfrm>
            <a:off x="836762" y="2182483"/>
            <a:ext cx="8032918" cy="3994480"/>
          </a:xfrm>
        </p:spPr>
        <p:txBody>
          <a:bodyPr/>
          <a:lstStyle/>
          <a:p>
            <a:r>
              <a:rPr lang="it-IT" sz="3200" dirty="0"/>
              <a:t>L’Università: “Un impegno difficile e sofferto, per risolvere in positivo il problema di una presenza seria ed efficace nel mondo della cultura e della scienza da parte dei cattolici, e non in antagonismo, ma semmai in libera competizione con le altre istituzioni scientifiche e le altre correnti culturali”.</a:t>
            </a:r>
          </a:p>
          <a:p>
            <a:endParaRPr lang="it-IT" dirty="0"/>
          </a:p>
        </p:txBody>
      </p:sp>
      <p:pic>
        <p:nvPicPr>
          <p:cNvPr id="5" name="Immagine 4"/>
          <p:cNvPicPr>
            <a:picLocks noChangeAspect="1"/>
          </p:cNvPicPr>
          <p:nvPr/>
        </p:nvPicPr>
        <p:blipFill>
          <a:blip r:embed="rId2" cstate="print"/>
          <a:stretch>
            <a:fillRect/>
          </a:stretch>
        </p:blipFill>
        <p:spPr>
          <a:xfrm>
            <a:off x="9499402" y="3604539"/>
            <a:ext cx="2154745" cy="2806180"/>
          </a:xfrm>
          <a:prstGeom prst="rect">
            <a:avLst/>
          </a:prstGeom>
        </p:spPr>
      </p:pic>
    </p:spTree>
    <p:extLst>
      <p:ext uri="{BB962C8B-B14F-4D97-AF65-F5344CB8AC3E}">
        <p14:creationId xmlns:p14="http://schemas.microsoft.com/office/powerpoint/2010/main" val="4112669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Alle origini della cattolica - la spiritualità della Barelli</a:t>
            </a:r>
          </a:p>
        </p:txBody>
      </p:sp>
      <p:sp>
        <p:nvSpPr>
          <p:cNvPr id="3" name="Segnaposto contenuto 2"/>
          <p:cNvSpPr>
            <a:spLocks noGrp="1"/>
          </p:cNvSpPr>
          <p:nvPr>
            <p:ph idx="1"/>
          </p:nvPr>
        </p:nvSpPr>
        <p:spPr>
          <a:xfrm>
            <a:off x="1024127" y="2467155"/>
            <a:ext cx="9910036" cy="3709808"/>
          </a:xfrm>
        </p:spPr>
        <p:txBody>
          <a:bodyPr>
            <a:normAutofit lnSpcReduction="10000"/>
          </a:bodyPr>
          <a:lstStyle/>
          <a:p>
            <a:pPr>
              <a:buNone/>
            </a:pPr>
            <a:r>
              <a:rPr lang="it-IT" sz="3200" dirty="0"/>
              <a:t>“Gruppo di volontarie, che hanno per divisa la </a:t>
            </a:r>
            <a:r>
              <a:rPr lang="it-IT" sz="3200" b="1" dirty="0">
                <a:solidFill>
                  <a:srgbClr val="C00000"/>
                </a:solidFill>
              </a:rPr>
              <a:t>spiritualità francescana</a:t>
            </a:r>
            <a:r>
              <a:rPr lang="it-IT" sz="3200" dirty="0"/>
              <a:t>, nel servizio all’Università Cattolica era e resterà un punto fermo nella nascita e nello sviluppo dell’ateneo di Gemelli.”</a:t>
            </a:r>
          </a:p>
          <a:p>
            <a:r>
              <a:rPr lang="it-IT" sz="3200" dirty="0"/>
              <a:t>L’Università Cattolica delle origini non era orientata alla riconquista politica, bensì alla riforma sociale, allo sviluppo, mediante un piano </a:t>
            </a:r>
            <a:r>
              <a:rPr lang="it-IT" sz="3200" b="1" dirty="0">
                <a:solidFill>
                  <a:srgbClr val="C00000"/>
                </a:solidFill>
              </a:rPr>
              <a:t>culturale, formativo e spirituale</a:t>
            </a:r>
            <a:r>
              <a:rPr lang="it-IT" sz="3200" dirty="0"/>
              <a:t>, del Paese reale.</a:t>
            </a:r>
          </a:p>
          <a:p>
            <a:endParaRPr lang="it-IT" sz="2800" dirty="0"/>
          </a:p>
        </p:txBody>
      </p:sp>
    </p:spTree>
    <p:extLst>
      <p:ext uri="{BB962C8B-B14F-4D97-AF65-F5344CB8AC3E}">
        <p14:creationId xmlns:p14="http://schemas.microsoft.com/office/powerpoint/2010/main" val="16200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stretch>
            <a:fillRect/>
          </a:stretch>
        </p:blipFill>
        <p:spPr>
          <a:xfrm>
            <a:off x="941995" y="3485812"/>
            <a:ext cx="4181312" cy="2960369"/>
          </a:xfrm>
          <a:prstGeom prst="rect">
            <a:avLst/>
          </a:prstGeom>
        </p:spPr>
      </p:pic>
      <p:sp>
        <p:nvSpPr>
          <p:cNvPr id="2" name="Titolo 1"/>
          <p:cNvSpPr>
            <a:spLocks noGrp="1"/>
          </p:cNvSpPr>
          <p:nvPr>
            <p:ph type="title"/>
          </p:nvPr>
        </p:nvSpPr>
        <p:spPr/>
        <p:txBody>
          <a:bodyPr/>
          <a:lstStyle/>
          <a:p>
            <a:r>
              <a:rPr lang="it-IT" dirty="0"/>
              <a:t>«Il dentro» delle origini </a:t>
            </a:r>
          </a:p>
        </p:txBody>
      </p:sp>
      <p:sp>
        <p:nvSpPr>
          <p:cNvPr id="3" name="Segnaposto contenuto 2"/>
          <p:cNvSpPr>
            <a:spLocks noGrp="1"/>
          </p:cNvSpPr>
          <p:nvPr>
            <p:ph idx="1"/>
          </p:nvPr>
        </p:nvSpPr>
        <p:spPr>
          <a:xfrm>
            <a:off x="914401" y="2018809"/>
            <a:ext cx="4134118" cy="1265304"/>
          </a:xfrm>
        </p:spPr>
        <p:txBody>
          <a:bodyPr>
            <a:normAutofit fontScale="92500" lnSpcReduction="20000"/>
          </a:bodyPr>
          <a:lstStyle/>
          <a:p>
            <a:r>
              <a:rPr lang="it-IT" sz="3500" dirty="0"/>
              <a:t>Il </a:t>
            </a:r>
            <a:r>
              <a:rPr lang="it-IT" sz="3500" b="1" dirty="0">
                <a:solidFill>
                  <a:srgbClr val="C00000"/>
                </a:solidFill>
              </a:rPr>
              <a:t>punto di osservazione</a:t>
            </a:r>
            <a:r>
              <a:rPr lang="it-IT" sz="3500" dirty="0"/>
              <a:t> conciliare – Alda Miceli</a:t>
            </a:r>
          </a:p>
          <a:p>
            <a:endParaRPr lang="it-IT" dirty="0"/>
          </a:p>
          <a:p>
            <a:endParaRPr lang="it-IT" dirty="0"/>
          </a:p>
        </p:txBody>
      </p:sp>
      <p:pic>
        <p:nvPicPr>
          <p:cNvPr id="4" name="Immagine 3"/>
          <p:cNvPicPr>
            <a:picLocks noChangeAspect="1"/>
          </p:cNvPicPr>
          <p:nvPr/>
        </p:nvPicPr>
        <p:blipFill>
          <a:blip r:embed="rId3" cstate="print"/>
          <a:stretch>
            <a:fillRect/>
          </a:stretch>
        </p:blipFill>
        <p:spPr>
          <a:xfrm>
            <a:off x="8792973" y="1048855"/>
            <a:ext cx="2773299" cy="3490532"/>
          </a:xfrm>
          <a:prstGeom prst="rect">
            <a:avLst/>
          </a:prstGeom>
        </p:spPr>
      </p:pic>
      <p:sp>
        <p:nvSpPr>
          <p:cNvPr id="6" name="Rettangolo 5"/>
          <p:cNvSpPr/>
          <p:nvPr/>
        </p:nvSpPr>
        <p:spPr>
          <a:xfrm>
            <a:off x="5533254" y="5391884"/>
            <a:ext cx="6173642" cy="1077218"/>
          </a:xfrm>
          <a:prstGeom prst="rect">
            <a:avLst/>
          </a:prstGeom>
        </p:spPr>
        <p:txBody>
          <a:bodyPr wrap="square">
            <a:spAutoFit/>
          </a:bodyPr>
          <a:lstStyle/>
          <a:p>
            <a:r>
              <a:rPr lang="it-IT" sz="3200" dirty="0"/>
              <a:t>Il dentro, l’</a:t>
            </a:r>
            <a:r>
              <a:rPr lang="it-IT" sz="3200" i="1" dirty="0"/>
              <a:t>ex </a:t>
            </a:r>
            <a:r>
              <a:rPr lang="it-IT" sz="3200" i="1" dirty="0" err="1"/>
              <a:t>saeculo</a:t>
            </a:r>
            <a:r>
              <a:rPr lang="it-IT" sz="3200" dirty="0"/>
              <a:t>, anima della secolarità consacrata</a:t>
            </a:r>
          </a:p>
        </p:txBody>
      </p:sp>
      <p:sp>
        <p:nvSpPr>
          <p:cNvPr id="7" name="Rettangolo 6"/>
          <p:cNvSpPr/>
          <p:nvPr/>
        </p:nvSpPr>
        <p:spPr>
          <a:xfrm>
            <a:off x="5241702" y="2062120"/>
            <a:ext cx="3515933" cy="2751522"/>
          </a:xfrm>
          <a:prstGeom prst="rect">
            <a:avLst/>
          </a:prstGeom>
        </p:spPr>
        <p:txBody>
          <a:bodyPr wrap="square">
            <a:spAutoFit/>
          </a:bodyPr>
          <a:lstStyle/>
          <a:p>
            <a:pPr marL="91440" lvl="0" indent="-91440">
              <a:lnSpc>
                <a:spcPct val="90000"/>
              </a:lnSpc>
              <a:spcBef>
                <a:spcPts val="1200"/>
              </a:spcBef>
              <a:spcAft>
                <a:spcPts val="200"/>
              </a:spcAft>
              <a:buClr>
                <a:srgbClr val="99CB38"/>
              </a:buClr>
              <a:buSzPct val="100000"/>
              <a:buFont typeface="Tw Cen MT" panose="020B0602020104020603" pitchFamily="34" charset="0"/>
              <a:buChar char=" "/>
            </a:pPr>
            <a:r>
              <a:rPr lang="it-IT" sz="3200" b="1" dirty="0">
                <a:solidFill>
                  <a:srgbClr val="C00000"/>
                </a:solidFill>
              </a:rPr>
              <a:t>Metodologia</a:t>
            </a:r>
            <a:r>
              <a:rPr lang="it-IT" sz="3200" dirty="0">
                <a:solidFill>
                  <a:prstClr val="black"/>
                </a:solidFill>
              </a:rPr>
              <a:t>: L’intimo ignorato dalle storie costruite sull’ufficialità dei grandi documenti</a:t>
            </a:r>
            <a:r>
              <a:rPr lang="it-IT" sz="2400" dirty="0">
                <a:solidFill>
                  <a:prstClr val="black"/>
                </a:solidFill>
              </a:rPr>
              <a:t> </a:t>
            </a:r>
          </a:p>
        </p:txBody>
      </p:sp>
    </p:spTree>
    <p:extLst>
      <p:ext uri="{BB962C8B-B14F-4D97-AF65-F5344CB8AC3E}">
        <p14:creationId xmlns:p14="http://schemas.microsoft.com/office/powerpoint/2010/main" val="28182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20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7"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Dentro un intreccio a rischio di scivolamenti! </a:t>
            </a:r>
          </a:p>
        </p:txBody>
      </p:sp>
      <p:sp>
        <p:nvSpPr>
          <p:cNvPr id="3" name="Segnaposto contenuto 2"/>
          <p:cNvSpPr>
            <a:spLocks noGrp="1"/>
          </p:cNvSpPr>
          <p:nvPr>
            <p:ph idx="1"/>
          </p:nvPr>
        </p:nvSpPr>
        <p:spPr>
          <a:xfrm>
            <a:off x="1024128" y="2084832"/>
            <a:ext cx="10587027" cy="4402232"/>
          </a:xfrm>
        </p:spPr>
        <p:txBody>
          <a:bodyPr>
            <a:noAutofit/>
          </a:bodyPr>
          <a:lstStyle/>
          <a:p>
            <a:r>
              <a:rPr lang="it-IT" sz="2800" dirty="0"/>
              <a:t>L’opzione per la secolarità consacrata vive dell’</a:t>
            </a:r>
            <a:r>
              <a:rPr lang="it-IT" sz="2800" b="1" dirty="0">
                <a:solidFill>
                  <a:srgbClr val="C00000"/>
                </a:solidFill>
              </a:rPr>
              <a:t>intreccio</a:t>
            </a:r>
            <a:r>
              <a:rPr lang="it-IT" sz="2800" dirty="0"/>
              <a:t> inestricabile tra </a:t>
            </a:r>
            <a:r>
              <a:rPr lang="it-IT" sz="2800" b="1" dirty="0">
                <a:solidFill>
                  <a:srgbClr val="C00000"/>
                </a:solidFill>
              </a:rPr>
              <a:t>impegno politico e estasi religiosa</a:t>
            </a:r>
            <a:r>
              <a:rPr lang="it-IT" sz="2800" dirty="0"/>
              <a:t>, tra assillo per la riforma sociale e anelito interiore all’infinito che abita tutte le cose: essa getta un ponte tra immanenza e trascendenza. </a:t>
            </a:r>
            <a:r>
              <a:rPr lang="it-IT" sz="3200" b="1" dirty="0"/>
              <a:t>Dentro questo </a:t>
            </a:r>
            <a:r>
              <a:rPr lang="it-IT" sz="3200" b="1" dirty="0">
                <a:solidFill>
                  <a:srgbClr val="C00000"/>
                </a:solidFill>
              </a:rPr>
              <a:t>intreccio</a:t>
            </a:r>
            <a:r>
              <a:rPr lang="it-IT" sz="3200" b="1" dirty="0"/>
              <a:t>, la secolarità consacrata appare, allora, come un </a:t>
            </a:r>
            <a:r>
              <a:rPr lang="it-IT" sz="3200" b="1" dirty="0">
                <a:solidFill>
                  <a:srgbClr val="C00000"/>
                </a:solidFill>
              </a:rPr>
              <a:t>crinale sottilissimo </a:t>
            </a:r>
            <a:r>
              <a:rPr lang="it-IT" sz="3200" b="1" dirty="0"/>
              <a:t>tra </a:t>
            </a:r>
            <a:r>
              <a:rPr lang="it-IT" sz="3600" b="1" dirty="0">
                <a:solidFill>
                  <a:srgbClr val="C00000"/>
                </a:solidFill>
              </a:rPr>
              <a:t>sacralizzazione della politica </a:t>
            </a:r>
            <a:r>
              <a:rPr lang="it-IT" sz="3200" b="1" dirty="0">
                <a:solidFill>
                  <a:srgbClr val="C00000"/>
                </a:solidFill>
              </a:rPr>
              <a:t>e </a:t>
            </a:r>
            <a:r>
              <a:rPr lang="it-IT" sz="3600" b="1" dirty="0">
                <a:solidFill>
                  <a:srgbClr val="C00000"/>
                </a:solidFill>
              </a:rPr>
              <a:t>secolarizzazione della religione</a:t>
            </a:r>
            <a:r>
              <a:rPr lang="it-IT" sz="2800" dirty="0"/>
              <a:t>, al punto che lo scivolamento verso l’uno o l’altro dei due versanti può valutarsi come la negazione della medesima, il tradimento di un’interiorità religiosa, che, orientata dalla logica dell’</a:t>
            </a:r>
            <a:r>
              <a:rPr lang="it-IT" sz="2800" b="1" dirty="0">
                <a:solidFill>
                  <a:srgbClr val="C00000"/>
                </a:solidFill>
              </a:rPr>
              <a:t>incarnazione</a:t>
            </a:r>
            <a:r>
              <a:rPr lang="it-IT" sz="2800" dirty="0"/>
              <a:t>, abita la realtà sociale e politica, divenendone </a:t>
            </a:r>
            <a:r>
              <a:rPr lang="it-IT" sz="2800" b="1" dirty="0">
                <a:solidFill>
                  <a:srgbClr val="C00000"/>
                </a:solidFill>
              </a:rPr>
              <a:t>fermento di riforma</a:t>
            </a:r>
            <a:r>
              <a:rPr lang="it-IT" sz="2800" dirty="0"/>
              <a:t>.</a:t>
            </a:r>
          </a:p>
        </p:txBody>
      </p:sp>
    </p:spTree>
    <p:extLst>
      <p:ext uri="{BB962C8B-B14F-4D97-AF65-F5344CB8AC3E}">
        <p14:creationId xmlns:p14="http://schemas.microsoft.com/office/powerpoint/2010/main" val="390551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5773" y="518185"/>
            <a:ext cx="9720072" cy="1499616"/>
          </a:xfrm>
        </p:spPr>
        <p:txBody>
          <a:bodyPr>
            <a:normAutofit/>
          </a:bodyPr>
          <a:lstStyle/>
          <a:p>
            <a:r>
              <a:rPr lang="it-IT" sz="4400" dirty="0"/>
              <a:t>Nell’orizzonte dell’attualità! </a:t>
            </a:r>
          </a:p>
        </p:txBody>
      </p:sp>
      <p:sp>
        <p:nvSpPr>
          <p:cNvPr id="3" name="Segnaposto contenuto 2"/>
          <p:cNvSpPr>
            <a:spLocks noGrp="1"/>
          </p:cNvSpPr>
          <p:nvPr>
            <p:ph idx="1"/>
          </p:nvPr>
        </p:nvSpPr>
        <p:spPr>
          <a:xfrm>
            <a:off x="905773" y="4068043"/>
            <a:ext cx="11043250" cy="2194560"/>
          </a:xfrm>
        </p:spPr>
        <p:txBody>
          <a:bodyPr>
            <a:noAutofit/>
          </a:bodyPr>
          <a:lstStyle/>
          <a:p>
            <a:r>
              <a:rPr lang="it-IT" sz="3200" dirty="0"/>
              <a:t>Denuncia non solo il fallimento di una politica cattolica, ma di una spiritualità secolare: </a:t>
            </a:r>
            <a:r>
              <a:rPr lang="it-IT" sz="3200" b="1" dirty="0">
                <a:solidFill>
                  <a:srgbClr val="C00000"/>
                </a:solidFill>
              </a:rPr>
              <a:t>dentro la storia</a:t>
            </a:r>
            <a:r>
              <a:rPr lang="it-IT" sz="3200" dirty="0"/>
              <a:t>! per riconoscere i bisogni reali!</a:t>
            </a:r>
          </a:p>
          <a:p>
            <a:r>
              <a:rPr lang="it-IT" sz="3200" dirty="0"/>
              <a:t>Sotto accasa le </a:t>
            </a:r>
            <a:r>
              <a:rPr lang="it-IT" sz="3200" b="1" dirty="0">
                <a:solidFill>
                  <a:srgbClr val="C00000"/>
                </a:solidFill>
              </a:rPr>
              <a:t>riforme imperfette </a:t>
            </a:r>
            <a:r>
              <a:rPr lang="it-IT" sz="3200" dirty="0"/>
              <a:t>di Fanfani emulo di De Gasperi</a:t>
            </a:r>
          </a:p>
        </p:txBody>
      </p:sp>
      <p:pic>
        <p:nvPicPr>
          <p:cNvPr id="4" name="Immagine 3"/>
          <p:cNvPicPr>
            <a:picLocks noChangeAspect="1"/>
          </p:cNvPicPr>
          <p:nvPr/>
        </p:nvPicPr>
        <p:blipFill>
          <a:blip r:embed="rId2" cstate="print"/>
          <a:stretch>
            <a:fillRect/>
          </a:stretch>
        </p:blipFill>
        <p:spPr>
          <a:xfrm>
            <a:off x="7223641" y="288518"/>
            <a:ext cx="4725382" cy="3074214"/>
          </a:xfrm>
          <a:prstGeom prst="rect">
            <a:avLst/>
          </a:prstGeom>
        </p:spPr>
      </p:pic>
      <p:sp>
        <p:nvSpPr>
          <p:cNvPr id="5" name="Rettangolo 4"/>
          <p:cNvSpPr/>
          <p:nvPr/>
        </p:nvSpPr>
        <p:spPr>
          <a:xfrm>
            <a:off x="905773" y="1883188"/>
            <a:ext cx="4960189" cy="1569660"/>
          </a:xfrm>
          <a:prstGeom prst="rect">
            <a:avLst/>
          </a:prstGeom>
        </p:spPr>
        <p:txBody>
          <a:bodyPr wrap="square">
            <a:spAutoFit/>
          </a:bodyPr>
          <a:lstStyle/>
          <a:p>
            <a:r>
              <a:rPr lang="it-IT" sz="3200" dirty="0"/>
              <a:t>Dossetti un punto di osservazione </a:t>
            </a:r>
          </a:p>
          <a:p>
            <a:r>
              <a:rPr lang="it-IT" sz="3200" dirty="0"/>
              <a:t>non eludibile! </a:t>
            </a:r>
          </a:p>
        </p:txBody>
      </p:sp>
      <p:pic>
        <p:nvPicPr>
          <p:cNvPr id="6" name="Immagine 5"/>
          <p:cNvPicPr>
            <a:picLocks noChangeAspect="1"/>
          </p:cNvPicPr>
          <p:nvPr/>
        </p:nvPicPr>
        <p:blipFill rotWithShape="1">
          <a:blip r:embed="rId3" cstate="print"/>
          <a:srcRect r="33153"/>
          <a:stretch/>
        </p:blipFill>
        <p:spPr>
          <a:xfrm>
            <a:off x="5380503" y="1690688"/>
            <a:ext cx="3556008" cy="2194560"/>
          </a:xfrm>
          <a:prstGeom prst="rect">
            <a:avLst/>
          </a:prstGeom>
        </p:spPr>
      </p:pic>
    </p:spTree>
    <p:extLst>
      <p:ext uri="{BB962C8B-B14F-4D97-AF65-F5344CB8AC3E}">
        <p14:creationId xmlns:p14="http://schemas.microsoft.com/office/powerpoint/2010/main" val="133613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42535" y="585216"/>
            <a:ext cx="9801665" cy="1499616"/>
          </a:xfrm>
        </p:spPr>
        <p:txBody>
          <a:bodyPr/>
          <a:lstStyle/>
          <a:p>
            <a:r>
              <a:rPr lang="it-IT" dirty="0"/>
              <a:t>A Gemelli non piace De Gasperi</a:t>
            </a:r>
          </a:p>
        </p:txBody>
      </p:sp>
      <p:sp>
        <p:nvSpPr>
          <p:cNvPr id="3" name="Segnaposto contenuto 2"/>
          <p:cNvSpPr>
            <a:spLocks noGrp="1"/>
          </p:cNvSpPr>
          <p:nvPr>
            <p:ph idx="1"/>
          </p:nvPr>
        </p:nvSpPr>
        <p:spPr>
          <a:xfrm>
            <a:off x="838200" y="1825625"/>
            <a:ext cx="8323053" cy="4351338"/>
          </a:xfrm>
        </p:spPr>
        <p:txBody>
          <a:bodyPr/>
          <a:lstStyle/>
          <a:p>
            <a:r>
              <a:rPr lang="it-IT" sz="3200" dirty="0"/>
              <a:t>Al Congresso del PPI 1919 da ex socialista presenta una </a:t>
            </a:r>
            <a:r>
              <a:rPr lang="it-IT" sz="3200" b="1" dirty="0">
                <a:solidFill>
                  <a:srgbClr val="C00000"/>
                </a:solidFill>
              </a:rPr>
              <a:t>riforma “bolscevica</a:t>
            </a:r>
            <a:r>
              <a:rPr lang="it-IT" sz="3200" dirty="0"/>
              <a:t>”! </a:t>
            </a:r>
          </a:p>
          <a:p>
            <a:r>
              <a:rPr lang="it-IT" sz="3200" dirty="0"/>
              <a:t>“Il capitalismo attuale non è una forma assoluta, né può esserci imposto in economia dalla nostra fede. La forma economica del salariato può e deve cessare. </a:t>
            </a:r>
            <a:r>
              <a:rPr lang="it-IT" sz="3600" b="1" dirty="0">
                <a:solidFill>
                  <a:srgbClr val="C00000"/>
                </a:solidFill>
              </a:rPr>
              <a:t>Perciò partecipazione agli utili con l’azionariato operaio; graduale passaggio della terra a chi la lavora</a:t>
            </a:r>
            <a:r>
              <a:rPr lang="it-IT" sz="3200" dirty="0"/>
              <a:t>”. </a:t>
            </a:r>
          </a:p>
          <a:p>
            <a:pPr marL="0" indent="0">
              <a:buNone/>
            </a:pPr>
            <a:endParaRPr lang="it-IT" dirty="0"/>
          </a:p>
        </p:txBody>
      </p:sp>
      <p:pic>
        <p:nvPicPr>
          <p:cNvPr id="4" name="Immagine 3"/>
          <p:cNvPicPr>
            <a:picLocks noChangeAspect="1"/>
          </p:cNvPicPr>
          <p:nvPr/>
        </p:nvPicPr>
        <p:blipFill>
          <a:blip r:embed="rId2" cstate="print"/>
          <a:stretch>
            <a:fillRect/>
          </a:stretch>
        </p:blipFill>
        <p:spPr>
          <a:xfrm>
            <a:off x="9339553" y="365124"/>
            <a:ext cx="2576312" cy="3421871"/>
          </a:xfrm>
          <a:prstGeom prst="rect">
            <a:avLst/>
          </a:prstGeom>
        </p:spPr>
      </p:pic>
    </p:spTree>
    <p:extLst>
      <p:ext uri="{BB962C8B-B14F-4D97-AF65-F5344CB8AC3E}">
        <p14:creationId xmlns:p14="http://schemas.microsoft.com/office/powerpoint/2010/main" val="207444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800" dirty="0"/>
              <a:t>Il Regno sociale del Sacro Cuore</a:t>
            </a:r>
          </a:p>
        </p:txBody>
      </p:sp>
      <p:sp>
        <p:nvSpPr>
          <p:cNvPr id="3" name="Segnaposto contenuto 2"/>
          <p:cNvSpPr>
            <a:spLocks noGrp="1"/>
          </p:cNvSpPr>
          <p:nvPr>
            <p:ph idx="1"/>
          </p:nvPr>
        </p:nvSpPr>
        <p:spPr>
          <a:xfrm>
            <a:off x="838199" y="1825625"/>
            <a:ext cx="7917611" cy="4351338"/>
          </a:xfrm>
        </p:spPr>
        <p:txBody>
          <a:bodyPr>
            <a:noAutofit/>
          </a:bodyPr>
          <a:lstStyle/>
          <a:p>
            <a:r>
              <a:rPr lang="it-IT" sz="3200" dirty="0"/>
              <a:t>I sospetti della Curia pontificia della consacrazione a causa dell’inclinazione temporalista – Morozzo della Rocca </a:t>
            </a:r>
          </a:p>
          <a:p>
            <a:r>
              <a:rPr lang="it-IT" sz="3200" dirty="0"/>
              <a:t>“Vestita di nero, con la piccola pelliccia d’ermellino sotto la quale avevo la bandiera tricolore. Il Papa mi vide e sorrise.”</a:t>
            </a:r>
          </a:p>
          <a:p>
            <a:r>
              <a:rPr lang="it-IT" sz="3200" dirty="0"/>
              <a:t>Benedetto XV: “la sua missione è l’Italia”. </a:t>
            </a:r>
          </a:p>
          <a:p>
            <a:r>
              <a:rPr lang="it-IT" sz="3200" dirty="0"/>
              <a:t>Nazionalismo risorgimentale non confessionale.</a:t>
            </a:r>
          </a:p>
        </p:txBody>
      </p:sp>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l="26182" t="4401"/>
          <a:stretch/>
        </p:blipFill>
        <p:spPr>
          <a:xfrm>
            <a:off x="8409426" y="229738"/>
            <a:ext cx="3620861" cy="3191774"/>
          </a:xfrm>
          <a:prstGeom prst="rect">
            <a:avLst/>
          </a:prstGeom>
        </p:spPr>
      </p:pic>
    </p:spTree>
    <p:extLst>
      <p:ext uri="{BB962C8B-B14F-4D97-AF65-F5344CB8AC3E}">
        <p14:creationId xmlns:p14="http://schemas.microsoft.com/office/powerpoint/2010/main" val="212491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Dentro l’intreccio </a:t>
            </a:r>
          </a:p>
        </p:txBody>
      </p:sp>
      <p:sp>
        <p:nvSpPr>
          <p:cNvPr id="3" name="Segnaposto contenuto 2"/>
          <p:cNvSpPr>
            <a:spLocks noGrp="1"/>
          </p:cNvSpPr>
          <p:nvPr>
            <p:ph idx="1"/>
          </p:nvPr>
        </p:nvSpPr>
        <p:spPr>
          <a:xfrm>
            <a:off x="1030310" y="1893194"/>
            <a:ext cx="10483403" cy="4416166"/>
          </a:xfrm>
        </p:spPr>
        <p:txBody>
          <a:bodyPr>
            <a:noAutofit/>
          </a:bodyPr>
          <a:lstStyle/>
          <a:p>
            <a:r>
              <a:rPr lang="it-IT" sz="3200" dirty="0"/>
              <a:t>Dentro la passione culturale, sociale, femminile per l’</a:t>
            </a:r>
            <a:r>
              <a:rPr lang="it-IT" sz="4800" dirty="0"/>
              <a:t>Italia</a:t>
            </a:r>
            <a:r>
              <a:rPr lang="it-IT" sz="3200" dirty="0"/>
              <a:t> nasce l’intuizione </a:t>
            </a:r>
            <a:r>
              <a:rPr lang="it-IT" sz="4800" dirty="0"/>
              <a:t>secolare</a:t>
            </a:r>
            <a:r>
              <a:rPr lang="it-IT" sz="3200" dirty="0"/>
              <a:t>… E l’idea stessa di </a:t>
            </a:r>
            <a:r>
              <a:rPr lang="it-IT" sz="4800" dirty="0"/>
              <a:t>consacrazione</a:t>
            </a:r>
            <a:r>
              <a:rPr lang="it-IT" sz="3200" dirty="0"/>
              <a:t>: </a:t>
            </a:r>
          </a:p>
          <a:p>
            <a:r>
              <a:rPr lang="it-IT" sz="3200" b="1" dirty="0">
                <a:solidFill>
                  <a:srgbClr val="C00000"/>
                </a:solidFill>
              </a:rPr>
              <a:t>Passione</a:t>
            </a:r>
            <a:r>
              <a:rPr lang="it-IT" sz="3200" dirty="0"/>
              <a:t>: “Ci ha talmente presa l’anima la Gioventù femminile, che vorremmo dedicare tutta la nostra vita all’apostolato”. </a:t>
            </a:r>
          </a:p>
          <a:p>
            <a:r>
              <a:rPr lang="it-IT" sz="4800" dirty="0"/>
              <a:t>Secolarità consacrata</a:t>
            </a:r>
            <a:r>
              <a:rPr lang="it-IT" sz="3200" dirty="0"/>
              <a:t>! Non certo il temporalismo separatista degli integristi! </a:t>
            </a:r>
          </a:p>
        </p:txBody>
      </p:sp>
    </p:spTree>
    <p:extLst>
      <p:ext uri="{BB962C8B-B14F-4D97-AF65-F5344CB8AC3E}">
        <p14:creationId xmlns:p14="http://schemas.microsoft.com/office/powerpoint/2010/main" val="76434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 Cuore e società di massa</a:t>
            </a:r>
          </a:p>
        </p:txBody>
      </p:sp>
      <p:sp>
        <p:nvSpPr>
          <p:cNvPr id="3" name="Segnaposto contenuto 2"/>
          <p:cNvSpPr>
            <a:spLocks noGrp="1"/>
          </p:cNvSpPr>
          <p:nvPr>
            <p:ph idx="1"/>
          </p:nvPr>
        </p:nvSpPr>
        <p:spPr>
          <a:xfrm>
            <a:off x="1024128" y="2084832"/>
            <a:ext cx="10224717" cy="4224528"/>
          </a:xfrm>
        </p:spPr>
        <p:txBody>
          <a:bodyPr>
            <a:normAutofit/>
          </a:bodyPr>
          <a:lstStyle/>
          <a:p>
            <a:r>
              <a:rPr lang="it-IT" sz="3200" dirty="0"/>
              <a:t>“...quella nazione ignorata dallo stato liberale, quel popolo ancora estraneo agli ideali di patria, ma </a:t>
            </a:r>
            <a:r>
              <a:rPr lang="it-IT" sz="3600" b="1" dirty="0">
                <a:solidFill>
                  <a:srgbClr val="C00000"/>
                </a:solidFill>
              </a:rPr>
              <a:t>immerso in una concretezza quotidiana</a:t>
            </a:r>
            <a:r>
              <a:rPr lang="it-IT" sz="3200" dirty="0"/>
              <a:t>, rurale più che cittadina, in un’appartenenza intrisa di sentimenti, religione e miti che lo Stato liberale non era risuscito a intercettare.”</a:t>
            </a:r>
          </a:p>
          <a:p>
            <a:r>
              <a:rPr lang="it-IT" sz="3200" dirty="0"/>
              <a:t>L’</a:t>
            </a:r>
            <a:r>
              <a:rPr lang="it-IT" sz="3200" dirty="0" err="1"/>
              <a:t>apostola</a:t>
            </a:r>
            <a:r>
              <a:rPr lang="it-IT" sz="3200" dirty="0"/>
              <a:t> del Sacro Cuore concepisce l’università come un’istituzione di popolo. </a:t>
            </a:r>
          </a:p>
          <a:p>
            <a:endParaRPr lang="it-IT" dirty="0"/>
          </a:p>
        </p:txBody>
      </p:sp>
    </p:spTree>
    <p:extLst>
      <p:ext uri="{BB962C8B-B14F-4D97-AF65-F5344CB8AC3E}">
        <p14:creationId xmlns:p14="http://schemas.microsoft.com/office/powerpoint/2010/main" val="53676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571" y="1547880"/>
            <a:ext cx="3826714" cy="34075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74956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Integrale">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e">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321</TotalTime>
  <Words>1611</Words>
  <Application>Microsoft Office PowerPoint</Application>
  <PresentationFormat>Personalizzato</PresentationFormat>
  <Paragraphs>81</Paragraphs>
  <Slides>27</Slides>
  <Notes>0</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Integrale</vt:lpstr>
      <vt:lpstr>La secolarità consacrata  tra sacralizzazione della politica  e secolarizzazione della religione </vt:lpstr>
      <vt:lpstr>Sommario</vt:lpstr>
      <vt:lpstr>Dentro un intreccio a rischio di scivolamenti! </vt:lpstr>
      <vt:lpstr>Nell’orizzonte dell’attualità! </vt:lpstr>
      <vt:lpstr>A Gemelli non piace De Gasperi</vt:lpstr>
      <vt:lpstr>Il Regno sociale del Sacro Cuore</vt:lpstr>
      <vt:lpstr>Dentro l’intreccio </vt:lpstr>
      <vt:lpstr>S. Cuore e società di massa</vt:lpstr>
      <vt:lpstr>Presentazione standard di PowerPoint</vt:lpstr>
      <vt:lpstr>UnA penetrazione sociale, culturale e religiosa dal basso!</vt:lpstr>
      <vt:lpstr>Spiritualità secolare </vt:lpstr>
      <vt:lpstr>Università Cattolica - AC - Istituto/i della Regalità</vt:lpstr>
      <vt:lpstr>Istituto maschile </vt:lpstr>
      <vt:lpstr>Gemelli - Complesso – il contesto</vt:lpstr>
      <vt:lpstr>Alla ricerca del crinale! </vt:lpstr>
      <vt:lpstr>Crisi del nesso Consacrazione - Opere</vt:lpstr>
      <vt:lpstr>Esito liberante </vt:lpstr>
      <vt:lpstr>Franceschini – Lazzati – Dossetti vs …</vt:lpstr>
      <vt:lpstr>Laicità della politica apoliticità della religione </vt:lpstr>
      <vt:lpstr>Da Franceschini a Lazzati - UC</vt:lpstr>
      <vt:lpstr>Giancarlo Brasca (1970) </vt:lpstr>
      <vt:lpstr>Comune origine spirituale</vt:lpstr>
      <vt:lpstr>La spiritualità di Gemelli </vt:lpstr>
      <vt:lpstr>La Cattolica al Concilio </vt:lpstr>
      <vt:lpstr>Senza antagonismi senza competizioni! </vt:lpstr>
      <vt:lpstr>Alle origini della cattolica - la spiritualità della Barelli</vt:lpstr>
      <vt:lpstr>«Il dentro» delle origini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secolarità consacrata  tra sacralizzazione della politica  e secolarizzazione della religione</dc:title>
  <dc:creator>utente</dc:creator>
  <cp:lastModifiedBy>Stefania</cp:lastModifiedBy>
  <cp:revision>44</cp:revision>
  <dcterms:created xsi:type="dcterms:W3CDTF">2019-11-21T13:40:59Z</dcterms:created>
  <dcterms:modified xsi:type="dcterms:W3CDTF">2019-11-24T21:20:41Z</dcterms:modified>
</cp:coreProperties>
</file>